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296" r:id="rId6"/>
    <p:sldId id="297" r:id="rId7"/>
    <p:sldId id="299" r:id="rId8"/>
    <p:sldId id="298" r:id="rId9"/>
    <p:sldId id="306" r:id="rId10"/>
    <p:sldId id="307" r:id="rId11"/>
    <p:sldId id="309" r:id="rId12"/>
    <p:sldId id="311" r:id="rId13"/>
    <p:sldId id="312" r:id="rId14"/>
    <p:sldId id="310" r:id="rId15"/>
    <p:sldId id="300" r:id="rId16"/>
    <p:sldId id="305" r:id="rId17"/>
    <p:sldId id="313" r:id="rId18"/>
    <p:sldId id="304" r:id="rId19"/>
    <p:sldId id="303" r:id="rId20"/>
    <p:sldId id="302" r:id="rId21"/>
    <p:sldId id="308" r:id="rId22"/>
    <p:sldId id="295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3D92"/>
    <a:srgbClr val="E79130"/>
    <a:srgbClr val="FBFCFC"/>
    <a:srgbClr val="FFFFFF"/>
    <a:srgbClr val="F5F5F5"/>
    <a:srgbClr val="FBFBFB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xmlns="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xmlns="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465" y="478171"/>
            <a:ext cx="4949505" cy="35653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304297"/>
                </a:solidFill>
              </a:rPr>
              <a:t>APPLICAZIONE DEL PROTOCOLLO ERABS ALL’INTERNO DI UN PSDTA </a:t>
            </a:r>
            <a:r>
              <a:rPr lang="it-IT" sz="3200" dirty="0" smtClean="0">
                <a:solidFill>
                  <a:srgbClr val="304297"/>
                </a:solidFill>
              </a:rPr>
              <a:t>INTERAZIENDALE:</a:t>
            </a:r>
            <a:br>
              <a:rPr lang="it-IT" sz="3200" dirty="0" smtClean="0">
                <a:solidFill>
                  <a:srgbClr val="304297"/>
                </a:solidFill>
              </a:rPr>
            </a:br>
            <a:r>
              <a:rPr lang="it-IT" sz="3200" dirty="0" smtClean="0">
                <a:solidFill>
                  <a:srgbClr val="304297"/>
                </a:solidFill>
              </a:rPr>
              <a:t>REALE </a:t>
            </a:r>
            <a:r>
              <a:rPr lang="it-IT" sz="3200" dirty="0">
                <a:solidFill>
                  <a:srgbClr val="304297"/>
                </a:solidFill>
              </a:rPr>
              <a:t>APPLICAZIONE ED EFFICACIA IN PAZIENTI SOTTOPOSTI A SLEEVE GASTRECTOMY.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966" y="4681056"/>
            <a:ext cx="5327008" cy="1946247"/>
          </a:xfrm>
        </p:spPr>
        <p:txBody>
          <a:bodyPr>
            <a:normAutofit fontScale="55000" lnSpcReduction="20000"/>
          </a:bodyPr>
          <a:lstStyle/>
          <a:p>
            <a:r>
              <a:rPr lang="it-IT" sz="3600" b="1" dirty="0">
                <a:solidFill>
                  <a:srgbClr val="E79130"/>
                </a:solidFill>
              </a:rPr>
              <a:t>Dott.ssa Alessandra Aprile</a:t>
            </a:r>
          </a:p>
          <a:p>
            <a:endParaRPr lang="it-IT" sz="2800" b="1" dirty="0">
              <a:solidFill>
                <a:srgbClr val="E79130"/>
              </a:solidFill>
            </a:endParaRPr>
          </a:p>
          <a:p>
            <a:r>
              <a:rPr lang="it-IT" b="1" dirty="0">
                <a:solidFill>
                  <a:srgbClr val="E79130"/>
                </a:solidFill>
              </a:rPr>
              <a:t>S.C. Chirurgia Generale ed Endoscopia Digestiva</a:t>
            </a:r>
          </a:p>
          <a:p>
            <a:r>
              <a:rPr lang="it-IT" b="1" dirty="0">
                <a:solidFill>
                  <a:srgbClr val="E79130"/>
                </a:solidFill>
              </a:rPr>
              <a:t>Ospedale Regina </a:t>
            </a:r>
            <a:r>
              <a:rPr lang="it-IT" b="1" dirty="0" err="1">
                <a:solidFill>
                  <a:srgbClr val="E79130"/>
                </a:solidFill>
              </a:rPr>
              <a:t>Montis</a:t>
            </a:r>
            <a:r>
              <a:rPr lang="it-IT" b="1" dirty="0">
                <a:solidFill>
                  <a:srgbClr val="E79130"/>
                </a:solidFill>
              </a:rPr>
              <a:t> </a:t>
            </a:r>
            <a:r>
              <a:rPr lang="it-IT" b="1" dirty="0" err="1">
                <a:solidFill>
                  <a:srgbClr val="E79130"/>
                </a:solidFill>
              </a:rPr>
              <a:t>Regalis</a:t>
            </a:r>
            <a:r>
              <a:rPr lang="it-IT" b="1" dirty="0">
                <a:solidFill>
                  <a:srgbClr val="E79130"/>
                </a:solidFill>
              </a:rPr>
              <a:t> – Mondovì (CN)</a:t>
            </a:r>
          </a:p>
          <a:p>
            <a:r>
              <a:rPr lang="it-IT" b="1" dirty="0">
                <a:solidFill>
                  <a:srgbClr val="E79130"/>
                </a:solidFill>
              </a:rPr>
              <a:t>Direttore Dott. A. </a:t>
            </a:r>
            <a:r>
              <a:rPr lang="it-IT" b="1" dirty="0" err="1">
                <a:solidFill>
                  <a:srgbClr val="E79130"/>
                </a:solidFill>
              </a:rPr>
              <a:t>Gattolin</a:t>
            </a:r>
            <a:endParaRPr lang="it-IT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449" y="1901345"/>
            <a:ext cx="3891861" cy="3919463"/>
          </a:xfrm>
          <a:prstGeom prst="rect">
            <a:avLst/>
          </a:prstGeom>
        </p:spPr>
      </p:pic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PSDTA interaziendale</a:t>
            </a: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496388" y="1058091"/>
            <a:ext cx="10711543" cy="90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2E3D92"/>
                </a:solidFill>
              </a:rPr>
              <a:t>Il </a:t>
            </a:r>
            <a:r>
              <a:rPr lang="it-IT" sz="1600" b="1" dirty="0" smtClean="0">
                <a:solidFill>
                  <a:srgbClr val="2E3D92"/>
                </a:solidFill>
              </a:rPr>
              <a:t>Gruppo Multidisciplinare (GDM) </a:t>
            </a:r>
            <a:r>
              <a:rPr lang="it-IT" sz="1600" dirty="0" smtClean="0">
                <a:solidFill>
                  <a:srgbClr val="2E3D92"/>
                </a:solidFill>
              </a:rPr>
              <a:t>è composto da professionisti di diverse discipline, tra cui chirurghi, endocrinologi, nutrizionisti, psichiatri e psicologi, fisiatri e fisioterapisti, anestesisti, cardiologi e infermieri specializzati. </a:t>
            </a: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489406" y="2393576"/>
            <a:ext cx="5297440" cy="3105887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Valutazione completa del paziente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Pianificazione personalizzata del trattamento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Gestione ottimale delle complicanze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Supporto psicologico e nutrizionale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Follow up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Miglioramento dei risultati a lungo termine</a:t>
            </a:r>
          </a:p>
        </p:txBody>
      </p:sp>
    </p:spTree>
    <p:extLst>
      <p:ext uri="{BB962C8B-B14F-4D97-AF65-F5344CB8AC3E}">
        <p14:creationId xmlns:p14="http://schemas.microsoft.com/office/powerpoint/2010/main" xmlns="" val="7442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PSDTA interaziendale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26118" t="55224" r="25841" b="27052"/>
          <a:stretch>
            <a:fillRect/>
          </a:stretch>
        </p:blipFill>
        <p:spPr bwMode="auto">
          <a:xfrm>
            <a:off x="6779623" y="168069"/>
            <a:ext cx="5120640" cy="102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177" y="874058"/>
            <a:ext cx="7235862" cy="52379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57" y="1648320"/>
            <a:ext cx="9339902" cy="43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2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Obiettivi dello studio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793065" y="1653438"/>
            <a:ext cx="11109962" cy="503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>
                <a:solidFill>
                  <a:srgbClr val="2E3D92"/>
                </a:solidFill>
              </a:rPr>
              <a:t>Valutare sicurezza ed efficacia dell’applicazione del protocollo ERABS nella sleeve gastrectomy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793065" y="2239258"/>
            <a:ext cx="2702171" cy="46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>
                <a:solidFill>
                  <a:srgbClr val="2E3D92"/>
                </a:solidFill>
              </a:rPr>
              <a:t>Endpoint primario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4518659" y="2258661"/>
            <a:ext cx="1508762" cy="52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2E3D92"/>
                </a:solidFill>
              </a:rPr>
              <a:t>mortalità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3511649" y="2458767"/>
            <a:ext cx="717453" cy="1588"/>
          </a:xfrm>
          <a:prstGeom prst="straightConnector1">
            <a:avLst/>
          </a:prstGeom>
          <a:ln w="19050">
            <a:solidFill>
              <a:srgbClr val="2E3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ttotitolo 6"/>
          <p:cNvSpPr txBox="1">
            <a:spLocks/>
          </p:cNvSpPr>
          <p:nvPr/>
        </p:nvSpPr>
        <p:spPr>
          <a:xfrm>
            <a:off x="793064" y="2799057"/>
            <a:ext cx="2702171" cy="476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 smtClean="0">
                <a:solidFill>
                  <a:srgbClr val="2E3D92"/>
                </a:solidFill>
              </a:rPr>
              <a:t>Endpoint secondari</a:t>
            </a: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4518659" y="2880315"/>
            <a:ext cx="3832276" cy="459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2E3D92"/>
                </a:solidFill>
              </a:rPr>
              <a:t>tempi di rialimentazione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3511649" y="3052364"/>
            <a:ext cx="717453" cy="1588"/>
          </a:xfrm>
          <a:prstGeom prst="straightConnector1">
            <a:avLst/>
          </a:prstGeom>
          <a:ln w="19050">
            <a:solidFill>
              <a:srgbClr val="2E3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ttotitolo 6"/>
          <p:cNvSpPr txBox="1">
            <a:spLocks/>
          </p:cNvSpPr>
          <p:nvPr/>
        </p:nvSpPr>
        <p:spPr>
          <a:xfrm>
            <a:off x="4518659" y="3524524"/>
            <a:ext cx="3832276" cy="51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2E3D92"/>
                </a:solidFill>
              </a:rPr>
              <a:t>durata della degenza ospedaliera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3511649" y="3691139"/>
            <a:ext cx="717453" cy="1588"/>
          </a:xfrm>
          <a:prstGeom prst="straightConnector1">
            <a:avLst/>
          </a:prstGeom>
          <a:ln w="19050">
            <a:solidFill>
              <a:srgbClr val="2E3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ottotitolo 6"/>
          <p:cNvSpPr txBox="1">
            <a:spLocks/>
          </p:cNvSpPr>
          <p:nvPr/>
        </p:nvSpPr>
        <p:spPr>
          <a:xfrm>
            <a:off x="4518659" y="4220313"/>
            <a:ext cx="3832276" cy="56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solidFill>
                  <a:srgbClr val="2E3D92"/>
                </a:solidFill>
              </a:rPr>
              <a:t>complicanze postoperatorie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3511649" y="4385599"/>
            <a:ext cx="717453" cy="1588"/>
          </a:xfrm>
          <a:prstGeom prst="straightConnector1">
            <a:avLst/>
          </a:prstGeom>
          <a:ln w="19050">
            <a:solidFill>
              <a:srgbClr val="2E3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3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864" t="28125" r="32547" b="9007"/>
          <a:stretch>
            <a:fillRect/>
          </a:stretch>
        </p:blipFill>
        <p:spPr bwMode="auto">
          <a:xfrm>
            <a:off x="5916707" y="618564"/>
            <a:ext cx="5096434" cy="536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Materiali e metodi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489406" y="1247952"/>
            <a:ext cx="4325230" cy="1935349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Periodo di osservazione: Marzo 2018 – In corso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257 pazienti sottoposti a sleeve gastrectomy laparoscopica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Applicazione protocollo ERABS: Novembre 2021 – In corso (203 pazienti)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502301" y="4371239"/>
            <a:ext cx="4299440" cy="1400548"/>
          </a:xfrm>
          <a:prstGeom prst="rect">
            <a:avLst/>
          </a:prstGeom>
          <a:ln w="3175">
            <a:solidFill>
              <a:srgbClr val="2E3D9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2E3D92"/>
                </a:solidFill>
              </a:rPr>
              <a:t>Omogeneità dei due campioni: confronto di età e BMI (test di Wilcoxon-Mann-Whitney) e confronto delle variabili qualitative (test sulle tabelle di contingenza).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2E3D92"/>
                </a:solidFill>
              </a:rPr>
              <a:t>Analisi dei risultati: confronto dei tempi di ricovero e delle complicanze (test t di Student e test chi quadrato sulle tabelle di contingenza).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6896" t="28860" r="29722" b="42096"/>
          <a:stretch>
            <a:fillRect/>
          </a:stretch>
        </p:blipFill>
        <p:spPr bwMode="auto">
          <a:xfrm>
            <a:off x="5917855" y="739590"/>
            <a:ext cx="4988861" cy="244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6999" t="32169" r="29722" b="42096"/>
          <a:stretch>
            <a:fillRect/>
          </a:stretch>
        </p:blipFill>
        <p:spPr bwMode="auto">
          <a:xfrm>
            <a:off x="5958967" y="1129552"/>
            <a:ext cx="5165014" cy="224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37047" t="56801" r="29778" b="13787"/>
          <a:stretch>
            <a:fillRect/>
          </a:stretch>
        </p:blipFill>
        <p:spPr bwMode="auto">
          <a:xfrm>
            <a:off x="6025432" y="1532579"/>
            <a:ext cx="5109884" cy="25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42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Materiali e metodi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0416" t="20982" b="9911"/>
          <a:stretch>
            <a:fillRect/>
          </a:stretch>
        </p:blipFill>
        <p:spPr bwMode="auto">
          <a:xfrm>
            <a:off x="666206" y="794898"/>
            <a:ext cx="9636304" cy="470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0316" t="21161" b="9375"/>
          <a:stretch>
            <a:fillRect/>
          </a:stretch>
        </p:blipFill>
        <p:spPr bwMode="auto">
          <a:xfrm>
            <a:off x="792268" y="826298"/>
            <a:ext cx="9614744" cy="471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20115" t="20982" b="9196"/>
          <a:stretch>
            <a:fillRect/>
          </a:stretch>
        </p:blipFill>
        <p:spPr bwMode="auto">
          <a:xfrm>
            <a:off x="961816" y="875011"/>
            <a:ext cx="9623451" cy="47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20316" t="21161" r="1557" b="9196"/>
          <a:stretch>
            <a:fillRect/>
          </a:stretch>
        </p:blipFill>
        <p:spPr bwMode="auto">
          <a:xfrm>
            <a:off x="1212192" y="895461"/>
            <a:ext cx="9473223" cy="47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l="20215" t="20804" r="5390" b="9554"/>
          <a:stretch>
            <a:fillRect/>
          </a:stretch>
        </p:blipFill>
        <p:spPr bwMode="auto">
          <a:xfrm>
            <a:off x="1634695" y="973807"/>
            <a:ext cx="8946219" cy="47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 l="20416" t="21161" b="9732"/>
          <a:stretch>
            <a:fillRect/>
          </a:stretch>
        </p:blipFill>
        <p:spPr bwMode="auto">
          <a:xfrm>
            <a:off x="1826291" y="1105950"/>
            <a:ext cx="9482059" cy="46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 l="20416" t="20982" b="9196"/>
          <a:stretch>
            <a:fillRect/>
          </a:stretch>
        </p:blipFill>
        <p:spPr bwMode="auto">
          <a:xfrm>
            <a:off x="1924914" y="1186968"/>
            <a:ext cx="9404936" cy="463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/>
          <a:srcRect l="20316" t="23482" r="1675" b="9375"/>
          <a:stretch>
            <a:fillRect/>
          </a:stretch>
        </p:blipFill>
        <p:spPr bwMode="auto">
          <a:xfrm>
            <a:off x="2047380" y="1292829"/>
            <a:ext cx="9421808" cy="455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 l="20316" t="20625" r="1876" b="9375"/>
          <a:stretch>
            <a:fillRect/>
          </a:stretch>
        </p:blipFill>
        <p:spPr bwMode="auto">
          <a:xfrm>
            <a:off x="2253109" y="1253718"/>
            <a:ext cx="9220432" cy="466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 l="20481" t="21250" r="3719" b="9464"/>
          <a:stretch>
            <a:fillRect/>
          </a:stretch>
        </p:blipFill>
        <p:spPr bwMode="auto">
          <a:xfrm>
            <a:off x="2535614" y="1372348"/>
            <a:ext cx="8920511" cy="45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42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633" t="24107" r="26610" b="16607"/>
          <a:stretch>
            <a:fillRect/>
          </a:stretch>
        </p:blipFill>
        <p:spPr bwMode="auto">
          <a:xfrm>
            <a:off x="535576" y="1031965"/>
            <a:ext cx="5702647" cy="47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Risultati</a:t>
            </a:r>
          </a:p>
        </p:txBody>
      </p:sp>
      <p:sp>
        <p:nvSpPr>
          <p:cNvPr id="4" name="Ovale 3"/>
          <p:cNvSpPr/>
          <p:nvPr/>
        </p:nvSpPr>
        <p:spPr>
          <a:xfrm>
            <a:off x="5206271" y="1505515"/>
            <a:ext cx="829994" cy="647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1" descr="F:\Durata interve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528" y="352338"/>
            <a:ext cx="3631399" cy="2856110"/>
          </a:xfrm>
          <a:prstGeom prst="rect">
            <a:avLst/>
          </a:prstGeom>
          <a:noFill/>
        </p:spPr>
      </p:pic>
      <p:pic>
        <p:nvPicPr>
          <p:cNvPr id="6" name="Picture 2" descr="F:\Durata di ricov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5360" y="3368780"/>
            <a:ext cx="3278343" cy="2578430"/>
          </a:xfrm>
          <a:prstGeom prst="rect">
            <a:avLst/>
          </a:prstGeom>
          <a:noFill/>
        </p:spPr>
      </p:pic>
      <p:sp>
        <p:nvSpPr>
          <p:cNvPr id="7" name="Ovale 6"/>
          <p:cNvSpPr/>
          <p:nvPr/>
        </p:nvSpPr>
        <p:spPr>
          <a:xfrm>
            <a:off x="5203176" y="2622813"/>
            <a:ext cx="829994" cy="647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213309" y="3408349"/>
            <a:ext cx="829994" cy="6471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151701" y="2384332"/>
            <a:ext cx="360484" cy="369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306687" y="2397979"/>
            <a:ext cx="360484" cy="369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229663" y="4889658"/>
            <a:ext cx="281354" cy="7444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372756" y="4877764"/>
            <a:ext cx="281354" cy="7444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23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Risultati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796366" y="1270715"/>
            <a:ext cx="7946592" cy="17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b="1" dirty="0" smtClean="0">
                <a:solidFill>
                  <a:srgbClr val="E79130"/>
                </a:solidFill>
              </a:rPr>
              <a:t>Gruppo gestione standard: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Anemizzazione (</a:t>
            </a:r>
            <a:r>
              <a:rPr lang="it-IT" sz="1600" i="1" dirty="0" smtClean="0">
                <a:solidFill>
                  <a:srgbClr val="2E3D92"/>
                </a:solidFill>
              </a:rPr>
              <a:t>n</a:t>
            </a:r>
            <a:r>
              <a:rPr lang="it-IT" sz="1600" dirty="0" smtClean="0">
                <a:solidFill>
                  <a:srgbClr val="2E3D92"/>
                </a:solidFill>
              </a:rPr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Trombosi di vena porta, vena splenica e origine della vena mesenterica superiore (</a:t>
            </a:r>
            <a:r>
              <a:rPr lang="it-IT" sz="1600" i="1" dirty="0" smtClean="0">
                <a:solidFill>
                  <a:srgbClr val="2E3D92"/>
                </a:solidFill>
              </a:rPr>
              <a:t>n</a:t>
            </a:r>
            <a:r>
              <a:rPr lang="it-IT" sz="1600" dirty="0" smtClean="0">
                <a:solidFill>
                  <a:srgbClr val="2E3D92"/>
                </a:solidFill>
              </a:rPr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Fistola gastrica (</a:t>
            </a:r>
            <a:r>
              <a:rPr lang="it-IT" sz="1600" i="1" dirty="0" smtClean="0">
                <a:solidFill>
                  <a:srgbClr val="2E3D92"/>
                </a:solidFill>
              </a:rPr>
              <a:t>n</a:t>
            </a:r>
            <a:r>
              <a:rPr lang="it-IT" sz="1600" dirty="0" smtClean="0">
                <a:solidFill>
                  <a:srgbClr val="2E3D92"/>
                </a:solidFill>
              </a:rPr>
              <a:t> = 2)</a:t>
            </a:r>
            <a:endParaRPr lang="it-IT" sz="1600" dirty="0">
              <a:solidFill>
                <a:srgbClr val="2E3D92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811472" y="3413251"/>
            <a:ext cx="5427491" cy="248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b="1" dirty="0" smtClean="0">
                <a:solidFill>
                  <a:srgbClr val="E79130"/>
                </a:solidFill>
              </a:rPr>
              <a:t>Gruppo ERABS: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Polmonite basale sinistra (</a:t>
            </a:r>
            <a:r>
              <a:rPr lang="it-IT" sz="1600" i="1" dirty="0" smtClean="0">
                <a:solidFill>
                  <a:srgbClr val="2E3D92"/>
                </a:solidFill>
              </a:rPr>
              <a:t>n</a:t>
            </a:r>
            <a:r>
              <a:rPr lang="it-IT" sz="1600" dirty="0" smtClean="0">
                <a:solidFill>
                  <a:srgbClr val="2E3D92"/>
                </a:solidFill>
              </a:rPr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Infezione di ferita (</a:t>
            </a:r>
            <a:r>
              <a:rPr lang="it-IT" sz="1600" i="1" dirty="0" smtClean="0">
                <a:solidFill>
                  <a:srgbClr val="2E3D92"/>
                </a:solidFill>
              </a:rPr>
              <a:t>n</a:t>
            </a:r>
            <a:r>
              <a:rPr lang="it-IT" sz="1600" dirty="0" smtClean="0">
                <a:solidFill>
                  <a:srgbClr val="2E3D92"/>
                </a:solidFill>
              </a:rPr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Ascesso epatico (</a:t>
            </a:r>
            <a:r>
              <a:rPr lang="it-IT" sz="1600" i="1" dirty="0" smtClean="0">
                <a:solidFill>
                  <a:srgbClr val="2E3D92"/>
                </a:solidFill>
              </a:rPr>
              <a:t>n</a:t>
            </a:r>
            <a:r>
              <a:rPr lang="it-IT" sz="1600" dirty="0" smtClean="0">
                <a:solidFill>
                  <a:srgbClr val="2E3D92"/>
                </a:solidFill>
              </a:rPr>
              <a:t> = 1)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8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Sanguinamento (</a:t>
            </a:r>
            <a:r>
              <a:rPr lang="it-IT" sz="1600" i="1" dirty="0" smtClean="0">
                <a:solidFill>
                  <a:srgbClr val="2E3D92"/>
                </a:solidFill>
              </a:rPr>
              <a:t>n</a:t>
            </a:r>
            <a:r>
              <a:rPr lang="it-IT" sz="1600" dirty="0" smtClean="0">
                <a:solidFill>
                  <a:srgbClr val="2E3D92"/>
                </a:solidFill>
              </a:rPr>
              <a:t> = 5)</a:t>
            </a:r>
            <a:endParaRPr lang="it-IT" sz="1600" dirty="0">
              <a:solidFill>
                <a:srgbClr val="2E3D92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6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Discussione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705482" y="1118631"/>
            <a:ext cx="4428905" cy="458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 smtClean="0">
                <a:solidFill>
                  <a:srgbClr val="E79130"/>
                </a:solidFill>
              </a:rPr>
              <a:t>APPLICAZIONE DEL PROTOCOLLO ERABS</a:t>
            </a:r>
            <a:endParaRPr lang="it-IT" sz="2000" b="1" dirty="0">
              <a:solidFill>
                <a:srgbClr val="E79130"/>
              </a:solidFill>
            </a:endParaRP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1890346" y="1932212"/>
            <a:ext cx="205388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E79130"/>
                </a:solidFill>
              </a:rPr>
              <a:t>IN LETTERATURA</a:t>
            </a:r>
            <a:endParaRPr lang="it-IT" sz="1800" b="1" dirty="0">
              <a:solidFill>
                <a:srgbClr val="E79130"/>
              </a:solidFill>
            </a:endParaRP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7783358" y="1932212"/>
            <a:ext cx="2780714" cy="40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E79130"/>
                </a:solidFill>
              </a:rPr>
              <a:t>NELLA NOSTRA CASISTICA</a:t>
            </a:r>
            <a:endParaRPr lang="it-IT" sz="1800" b="1" dirty="0">
              <a:solidFill>
                <a:srgbClr val="E79130"/>
              </a:solidFill>
            </a:endParaRP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677648" y="2833986"/>
            <a:ext cx="4694726" cy="297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 smtClean="0">
                <a:solidFill>
                  <a:srgbClr val="2E3D92"/>
                </a:solidFill>
              </a:rPr>
              <a:t>Riduzione della </a:t>
            </a:r>
            <a:r>
              <a:rPr lang="it-IT" sz="1500" dirty="0">
                <a:solidFill>
                  <a:srgbClr val="2E3D92"/>
                </a:solidFill>
              </a:rPr>
              <a:t>durata della </a:t>
            </a:r>
            <a:r>
              <a:rPr lang="it-IT" sz="1500" dirty="0" smtClean="0">
                <a:solidFill>
                  <a:srgbClr val="2E3D92"/>
                </a:solidFill>
              </a:rPr>
              <a:t>degenza ospedaliera.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Non incremento del rischio di sviluppare complicanze postoperatorie </a:t>
            </a:r>
            <a:r>
              <a:rPr lang="it-IT" sz="1500" dirty="0" smtClean="0">
                <a:solidFill>
                  <a:srgbClr val="2E3D92"/>
                </a:solidFill>
              </a:rPr>
              <a:t>maggiori.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Non incremento del numero di reinterventi e del numero di riammissioni ospedaliere per </a:t>
            </a:r>
            <a:r>
              <a:rPr lang="it-IT" sz="1500" dirty="0" smtClean="0">
                <a:solidFill>
                  <a:srgbClr val="2E3D92"/>
                </a:solidFill>
              </a:rPr>
              <a:t>complicanze.</a:t>
            </a: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Riduzione dei costi totali della </a:t>
            </a:r>
            <a:r>
              <a:rPr lang="it-IT" sz="1500" dirty="0" smtClean="0">
                <a:solidFill>
                  <a:srgbClr val="2E3D92"/>
                </a:solidFill>
              </a:rPr>
              <a:t>chirurgia.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>
              <a:solidFill>
                <a:srgbClr val="2E3D92"/>
              </a:solidFill>
            </a:endParaRP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569925" y="2833986"/>
            <a:ext cx="4694726" cy="297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 smtClean="0">
                <a:solidFill>
                  <a:srgbClr val="2E3D92"/>
                </a:solidFill>
              </a:rPr>
              <a:t>Riduzione della </a:t>
            </a:r>
            <a:r>
              <a:rPr lang="it-IT" sz="1500" dirty="0">
                <a:solidFill>
                  <a:srgbClr val="2E3D92"/>
                </a:solidFill>
              </a:rPr>
              <a:t>durata della </a:t>
            </a:r>
            <a:r>
              <a:rPr lang="it-IT" sz="1500" dirty="0" smtClean="0">
                <a:solidFill>
                  <a:srgbClr val="2E3D92"/>
                </a:solidFill>
              </a:rPr>
              <a:t>degenza ospedaliera.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Non incremento del rischio di sviluppare complicanze postoperatorie </a:t>
            </a:r>
            <a:r>
              <a:rPr lang="it-IT" sz="1500" dirty="0" smtClean="0">
                <a:solidFill>
                  <a:srgbClr val="2E3D92"/>
                </a:solidFill>
              </a:rPr>
              <a:t>maggiori.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Non incremento del numero di reinterventi e del numero di riammissioni ospedaliere per </a:t>
            </a:r>
            <a:r>
              <a:rPr lang="it-IT" sz="1500" dirty="0" smtClean="0">
                <a:solidFill>
                  <a:srgbClr val="2E3D92"/>
                </a:solidFill>
              </a:rPr>
              <a:t>complicanze.</a:t>
            </a: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Riduzione dei costi totali della </a:t>
            </a:r>
            <a:r>
              <a:rPr lang="it-IT" sz="1500" dirty="0" smtClean="0">
                <a:solidFill>
                  <a:srgbClr val="2E3D92"/>
                </a:solidFill>
              </a:rPr>
              <a:t>chirurgia.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>
              <a:solidFill>
                <a:srgbClr val="2E3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2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Discussione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705482" y="1118631"/>
            <a:ext cx="4428905" cy="458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 smtClean="0">
                <a:solidFill>
                  <a:srgbClr val="E79130"/>
                </a:solidFill>
              </a:rPr>
              <a:t>APPLICAZIONE DEL PROTOCOLLO ERABS</a:t>
            </a:r>
            <a:endParaRPr lang="it-IT" sz="2000" b="1" dirty="0">
              <a:solidFill>
                <a:srgbClr val="E79130"/>
              </a:solidFill>
            </a:endParaRP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1890346" y="1932212"/>
            <a:ext cx="205388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E79130"/>
                </a:solidFill>
              </a:rPr>
              <a:t>IN LETTERATURA</a:t>
            </a:r>
            <a:endParaRPr lang="it-IT" sz="1800" b="1" dirty="0">
              <a:solidFill>
                <a:srgbClr val="E79130"/>
              </a:solidFill>
            </a:endParaRP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7783358" y="1932212"/>
            <a:ext cx="2780714" cy="40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</a:pPr>
            <a:r>
              <a:rPr lang="it-IT" sz="1800" b="1" dirty="0" smtClean="0">
                <a:solidFill>
                  <a:srgbClr val="E79130"/>
                </a:solidFill>
              </a:rPr>
              <a:t>NELLA NOSTRA CASISTICA</a:t>
            </a:r>
            <a:endParaRPr lang="it-IT" sz="1800" b="1" dirty="0">
              <a:solidFill>
                <a:srgbClr val="E79130"/>
              </a:solidFill>
            </a:endParaRPr>
          </a:p>
        </p:txBody>
      </p:sp>
      <p:sp>
        <p:nvSpPr>
          <p:cNvPr id="11" name="Sottotitolo 6"/>
          <p:cNvSpPr txBox="1">
            <a:spLocks/>
          </p:cNvSpPr>
          <p:nvPr/>
        </p:nvSpPr>
        <p:spPr>
          <a:xfrm>
            <a:off x="6398792" y="2833986"/>
            <a:ext cx="5432400" cy="302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Il non utilizzo del SNG ha contribuito alla riduzione della durata della degenza e dei tempi di rialimentazione</a:t>
            </a:r>
            <a:r>
              <a:rPr lang="it-IT" sz="1500" dirty="0" smtClean="0">
                <a:solidFill>
                  <a:srgbClr val="2E3D92"/>
                </a:solidFill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Il non impiego routinario del drenaggio addominale non ha ritardato la diagnosi dei due sanguinamenti postoperatori</a:t>
            </a:r>
            <a:r>
              <a:rPr lang="it-IT" sz="1500" dirty="0" smtClean="0">
                <a:solidFill>
                  <a:srgbClr val="2E3D92"/>
                </a:solidFill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Il non utilizzo del CV ha favorito la precoce mobilizzazione autonoma riducendo il carico di lavoro del personale</a:t>
            </a:r>
            <a:r>
              <a:rPr lang="it-IT" sz="1500" dirty="0" smtClean="0">
                <a:solidFill>
                  <a:srgbClr val="2E3D92"/>
                </a:solidFill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L’assunzione di liquidi chiari entro 24 h dall’intervento non è stata associata ad un incremento di complicanze</a:t>
            </a:r>
            <a:r>
              <a:rPr lang="it-IT" sz="1500" dirty="0" smtClean="0">
                <a:solidFill>
                  <a:srgbClr val="2E3D92"/>
                </a:solidFill>
              </a:rPr>
              <a:t>.</a:t>
            </a: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</p:txBody>
      </p:sp>
      <p:sp>
        <p:nvSpPr>
          <p:cNvPr id="10" name="Sottotitolo 6"/>
          <p:cNvSpPr txBox="1">
            <a:spLocks/>
          </p:cNvSpPr>
          <p:nvPr/>
        </p:nvSpPr>
        <p:spPr>
          <a:xfrm>
            <a:off x="205449" y="2833986"/>
            <a:ext cx="5433648" cy="296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Il non utilizzo del SNG riduce dolore postoperatorio e PONV, promuovendo precoce mobilizzazione e rialimentazione</a:t>
            </a:r>
            <a:r>
              <a:rPr lang="it-IT" sz="1500" dirty="0" smtClean="0">
                <a:solidFill>
                  <a:srgbClr val="2E3D92"/>
                </a:solidFill>
              </a:rPr>
              <a:t>.</a:t>
            </a: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Non è stato dimostrato un reale beneficio dell’impiego del drenaggio addominale nel rilevare eventuali complicanze</a:t>
            </a:r>
            <a:r>
              <a:rPr lang="it-IT" sz="1500" dirty="0" smtClean="0">
                <a:solidFill>
                  <a:srgbClr val="2E3D92"/>
                </a:solidFill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2E3D92"/>
                </a:solidFill>
              </a:rPr>
              <a:t>Il non utilizzo del CV favorisce la mobilizzazione precoce e previene lo sviluppo di infezioni delle vie urinarie</a:t>
            </a:r>
            <a:r>
              <a:rPr lang="it-IT" sz="1500" dirty="0" smtClean="0">
                <a:solidFill>
                  <a:srgbClr val="2E3D92"/>
                </a:solidFill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20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500" dirty="0" smtClean="0">
                <a:solidFill>
                  <a:srgbClr val="2E3D92"/>
                </a:solidFill>
              </a:rPr>
              <a:t>La </a:t>
            </a:r>
            <a:r>
              <a:rPr lang="it-IT" sz="1500" dirty="0">
                <a:solidFill>
                  <a:srgbClr val="2E3D92"/>
                </a:solidFill>
              </a:rPr>
              <a:t>precoce ripresa dell’alimentazione per os è associata ad un più rapido ripristino della funzione intestinale.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500" dirty="0">
              <a:solidFill>
                <a:srgbClr val="2E3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6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Conclusioni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789221" y="1219062"/>
            <a:ext cx="10206000" cy="10016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L’applicazione del protocollo ERABS si è dimostrata essere efficace nel ridurre i tempi di degenza postoperatoria dopo sleeve gastrectomy laparoscopica con conseguente riduzione dei costi sanitari.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789220" y="2492343"/>
            <a:ext cx="10206000" cy="10215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Il protocollo ERABS si è rivelato sicuro e affidabile: non si è osservato un aumento della mortalità, delle riammissioni ospedaliere né delle complicanze postoperatorie, che sono risultate paragonabili a quelle del gruppo controllo.</a:t>
            </a: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802284" y="3750599"/>
            <a:ext cx="10206000" cy="14614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La presenza di un PSDTA interaziendale che definisca un percorso diagnostico-terapeutico multidisciplinare per il trattamento della grave obesità ha portato a standardizzare le modalità di gestione del paziente obeso in base all’evidenza scientifica.</a:t>
            </a:r>
            <a:endParaRPr lang="it-IT" sz="1600" dirty="0">
              <a:solidFill>
                <a:srgbClr val="2E3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6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ERAS (Enhanced Recovery After Surgery)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351692" y="3571935"/>
            <a:ext cx="6963508" cy="69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A</a:t>
            </a:r>
            <a:r>
              <a:rPr lang="it-IT" sz="1600" dirty="0" smtClean="0">
                <a:solidFill>
                  <a:srgbClr val="2E3D92"/>
                </a:solidFill>
              </a:rPr>
              <a:t>pproccio </a:t>
            </a:r>
            <a:r>
              <a:rPr lang="it-IT" sz="1600" dirty="0">
                <a:solidFill>
                  <a:srgbClr val="2E3D92"/>
                </a:solidFill>
              </a:rPr>
              <a:t>multidimensionale e multidisciplinare mirato ad ottimizzare il percorso pre- e postoperatorio dei pazienti sottoposti ad intervento </a:t>
            </a:r>
            <a:r>
              <a:rPr lang="it-IT" sz="1600" dirty="0" smtClean="0">
                <a:solidFill>
                  <a:srgbClr val="2E3D92"/>
                </a:solidFill>
              </a:rPr>
              <a:t>chirurgico.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28" y="911642"/>
            <a:ext cx="4853449" cy="20217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0813" y="1755439"/>
            <a:ext cx="4091406" cy="3176223"/>
          </a:xfrm>
          <a:prstGeom prst="rect">
            <a:avLst/>
          </a:prstGeom>
        </p:spPr>
      </p:pic>
      <p:sp>
        <p:nvSpPr>
          <p:cNvPr id="6" name="Sottotitolo 6"/>
          <p:cNvSpPr txBox="1">
            <a:spLocks/>
          </p:cNvSpPr>
          <p:nvPr/>
        </p:nvSpPr>
        <p:spPr>
          <a:xfrm>
            <a:off x="351692" y="5007285"/>
            <a:ext cx="6963508" cy="67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Significativa </a:t>
            </a:r>
            <a:r>
              <a:rPr lang="it-IT" sz="1600" dirty="0">
                <a:solidFill>
                  <a:srgbClr val="2E3D92"/>
                </a:solidFill>
              </a:rPr>
              <a:t>riduzione dei tempi di degenza senza un incremento del numero di complicanze postoperatorie o di riammissioni ospedaliere.</a:t>
            </a:r>
            <a:endParaRPr lang="it-IT" sz="1600" dirty="0" smtClean="0">
              <a:solidFill>
                <a:srgbClr val="2E3D9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351692" y="4316200"/>
            <a:ext cx="6963508" cy="63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Obiettivi: rapida </a:t>
            </a:r>
            <a:r>
              <a:rPr lang="it-IT" sz="1600" dirty="0">
                <a:solidFill>
                  <a:srgbClr val="2E3D92"/>
                </a:solidFill>
              </a:rPr>
              <a:t>ripresa della deambulazione, </a:t>
            </a:r>
            <a:r>
              <a:rPr lang="it-IT" sz="1600" dirty="0" smtClean="0">
                <a:solidFill>
                  <a:srgbClr val="2E3D92"/>
                </a:solidFill>
              </a:rPr>
              <a:t>precoce </a:t>
            </a:r>
            <a:r>
              <a:rPr lang="it-IT" sz="1600" dirty="0">
                <a:solidFill>
                  <a:srgbClr val="2E3D92"/>
                </a:solidFill>
              </a:rPr>
              <a:t>ed idonea dimissione </a:t>
            </a:r>
            <a:r>
              <a:rPr lang="it-IT" sz="1600" dirty="0" smtClean="0">
                <a:solidFill>
                  <a:srgbClr val="2E3D92"/>
                </a:solidFill>
              </a:rPr>
              <a:t>dall’ospedale, rapido </a:t>
            </a:r>
            <a:r>
              <a:rPr lang="it-IT" sz="1600" dirty="0">
                <a:solidFill>
                  <a:srgbClr val="2E3D92"/>
                </a:solidFill>
              </a:rPr>
              <a:t>ritorno alle attività </a:t>
            </a:r>
            <a:r>
              <a:rPr lang="it-IT" sz="1600" dirty="0" smtClean="0">
                <a:solidFill>
                  <a:srgbClr val="2E3D92"/>
                </a:solidFill>
              </a:rPr>
              <a:t>quotidiane.</a:t>
            </a:r>
          </a:p>
        </p:txBody>
      </p:sp>
    </p:spTree>
    <p:extLst>
      <p:ext uri="{BB962C8B-B14F-4D97-AF65-F5344CB8AC3E}">
        <p14:creationId xmlns:p14="http://schemas.microsoft.com/office/powerpoint/2010/main" xmlns="" val="16773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2E3D92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7420708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ERABS </a:t>
            </a:r>
            <a:r>
              <a:rPr lang="it-IT" sz="2600" b="1" spc="-50" dirty="0">
                <a:solidFill>
                  <a:srgbClr val="2E3D92"/>
                </a:solidFill>
                <a:ea typeface="+mj-ea"/>
                <a:cs typeface="+mj-cs"/>
              </a:rPr>
              <a:t>(Enhanced Recovery After </a:t>
            </a: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Bariatric Surgery</a:t>
            </a:r>
            <a:r>
              <a:rPr lang="it-IT" sz="2600" b="1" spc="-50" dirty="0">
                <a:solidFill>
                  <a:srgbClr val="2E3D92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1099485" y="3835265"/>
            <a:ext cx="9623914" cy="36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Riduzione della </a:t>
            </a:r>
            <a:r>
              <a:rPr lang="it-IT" sz="1600" dirty="0">
                <a:solidFill>
                  <a:srgbClr val="2E3D92"/>
                </a:solidFill>
              </a:rPr>
              <a:t>durata della degenza ospedaliera indipendentemente dal tipo di procedura chirurgica </a:t>
            </a:r>
            <a:r>
              <a:rPr lang="it-IT" sz="1600" dirty="0" smtClean="0">
                <a:solidFill>
                  <a:srgbClr val="2E3D92"/>
                </a:solidFill>
              </a:rPr>
              <a:t>eseguita.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025" t="40242" r="37547" b="32564"/>
          <a:stretch/>
        </p:blipFill>
        <p:spPr bwMode="auto">
          <a:xfrm>
            <a:off x="598613" y="965597"/>
            <a:ext cx="5570623" cy="210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315" t="32226" r="21486" b="31641"/>
          <a:stretch>
            <a:fillRect/>
          </a:stretch>
        </p:blipFill>
        <p:spPr bwMode="auto">
          <a:xfrm>
            <a:off x="6805473" y="1240362"/>
            <a:ext cx="4307277" cy="15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ttotitolo 6"/>
          <p:cNvSpPr txBox="1">
            <a:spLocks/>
          </p:cNvSpPr>
          <p:nvPr/>
        </p:nvSpPr>
        <p:spPr>
          <a:xfrm>
            <a:off x="1099485" y="4274999"/>
            <a:ext cx="9623914" cy="38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Non incremento del rischio </a:t>
            </a:r>
            <a:r>
              <a:rPr lang="it-IT" sz="1600" dirty="0">
                <a:solidFill>
                  <a:srgbClr val="2E3D92"/>
                </a:solidFill>
              </a:rPr>
              <a:t>di sviluppare complicanze postoperatorie </a:t>
            </a:r>
            <a:r>
              <a:rPr lang="it-IT" sz="1600" dirty="0" smtClean="0">
                <a:solidFill>
                  <a:srgbClr val="2E3D92"/>
                </a:solidFill>
              </a:rPr>
              <a:t>maggiori.</a:t>
            </a: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1099485" y="5169077"/>
            <a:ext cx="9623914" cy="37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Riduzione </a:t>
            </a:r>
            <a:r>
              <a:rPr lang="it-IT" sz="1600" dirty="0">
                <a:solidFill>
                  <a:srgbClr val="2E3D92"/>
                </a:solidFill>
              </a:rPr>
              <a:t>dei costi totali della </a:t>
            </a:r>
            <a:r>
              <a:rPr lang="it-IT" sz="1600" dirty="0" smtClean="0">
                <a:solidFill>
                  <a:srgbClr val="2E3D92"/>
                </a:solidFill>
              </a:rPr>
              <a:t>chirurgia.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1099485" y="4721643"/>
            <a:ext cx="9623914" cy="35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Non incremento del </a:t>
            </a:r>
            <a:r>
              <a:rPr lang="it-IT" sz="1600" dirty="0">
                <a:solidFill>
                  <a:srgbClr val="2E3D92"/>
                </a:solidFill>
              </a:rPr>
              <a:t>numero di reinterventi e </a:t>
            </a:r>
            <a:r>
              <a:rPr lang="it-IT" sz="1600" dirty="0" smtClean="0">
                <a:solidFill>
                  <a:srgbClr val="2E3D92"/>
                </a:solidFill>
              </a:rPr>
              <a:t>del </a:t>
            </a:r>
            <a:r>
              <a:rPr lang="it-IT" sz="1600" dirty="0">
                <a:solidFill>
                  <a:srgbClr val="2E3D92"/>
                </a:solidFill>
              </a:rPr>
              <a:t>numero di riammissioni ospedaliere per </a:t>
            </a:r>
            <a:r>
              <a:rPr lang="it-IT" sz="1600" dirty="0" smtClean="0">
                <a:solidFill>
                  <a:srgbClr val="2E3D92"/>
                </a:solidFill>
              </a:rPr>
              <a:t>complicanze.</a:t>
            </a:r>
          </a:p>
        </p:txBody>
      </p:sp>
    </p:spTree>
    <p:extLst>
      <p:ext uri="{BB962C8B-B14F-4D97-AF65-F5344CB8AC3E}">
        <p14:creationId xmlns:p14="http://schemas.microsoft.com/office/powerpoint/2010/main" xmlns="" val="11683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7420708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ERABS </a:t>
            </a:r>
            <a:r>
              <a:rPr lang="it-IT" sz="2600" b="1" spc="-50" dirty="0">
                <a:solidFill>
                  <a:srgbClr val="2E3D92"/>
                </a:solidFill>
                <a:ea typeface="+mj-ea"/>
                <a:cs typeface="+mj-cs"/>
              </a:rPr>
              <a:t>(Enhanced Recovery After </a:t>
            </a: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Bariatric Surgery</a:t>
            </a:r>
            <a:r>
              <a:rPr lang="it-IT" sz="2600" b="1" spc="-50" dirty="0">
                <a:solidFill>
                  <a:srgbClr val="2E3D92"/>
                </a:solidFill>
                <a:ea typeface="+mj-ea"/>
                <a:cs typeface="+mj-cs"/>
              </a:rPr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184" y="1462410"/>
            <a:ext cx="3118862" cy="2207144"/>
          </a:xfrm>
          <a:prstGeom prst="rect">
            <a:avLst/>
          </a:prstGeom>
        </p:spPr>
      </p:pic>
      <p:sp>
        <p:nvSpPr>
          <p:cNvPr id="4" name="Sottotitolo 6"/>
          <p:cNvSpPr txBox="1">
            <a:spLocks/>
          </p:cNvSpPr>
          <p:nvPr/>
        </p:nvSpPr>
        <p:spPr>
          <a:xfrm>
            <a:off x="4726671" y="1091185"/>
            <a:ext cx="6690947" cy="281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rgbClr val="2E3D92"/>
                </a:solidFill>
              </a:rPr>
              <a:t>Nonostante l’impatto positivo ormai dimostrato, l’applicazione del protocollo ERAS per la chirurgia </a:t>
            </a:r>
            <a:r>
              <a:rPr lang="it-IT" sz="1600" dirty="0" smtClean="0">
                <a:solidFill>
                  <a:srgbClr val="2E3D92"/>
                </a:solidFill>
              </a:rPr>
              <a:t>bariatrica ha </a:t>
            </a:r>
            <a:r>
              <a:rPr lang="it-IT" sz="1600" dirty="0">
                <a:solidFill>
                  <a:srgbClr val="2E3D92"/>
                </a:solidFill>
              </a:rPr>
              <a:t>seguito un percorso lento e disomogeneo.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rgbClr val="2E3D92"/>
                </a:solidFill>
              </a:rPr>
              <a:t>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rgbClr val="2E3D92"/>
                </a:solidFill>
              </a:rPr>
              <a:t>Possibili cause</a:t>
            </a:r>
            <a:r>
              <a:rPr lang="it-IT" sz="1600" dirty="0" smtClean="0">
                <a:solidFill>
                  <a:srgbClr val="2E3D92"/>
                </a:solidFill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Complessità </a:t>
            </a:r>
            <a:r>
              <a:rPr lang="it-IT" sz="1600" dirty="0">
                <a:solidFill>
                  <a:srgbClr val="2E3D92"/>
                </a:solidFill>
              </a:rPr>
              <a:t>e fragilità del paziente obeso con conseguente scetticismo sull’efficacia e </a:t>
            </a:r>
            <a:r>
              <a:rPr lang="it-IT" sz="1600" dirty="0" smtClean="0">
                <a:solidFill>
                  <a:srgbClr val="2E3D92"/>
                </a:solidFill>
              </a:rPr>
              <a:t>sicurezza del protocollo.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Necessità </a:t>
            </a:r>
            <a:r>
              <a:rPr lang="it-IT" sz="1600" dirty="0">
                <a:solidFill>
                  <a:srgbClr val="2E3D92"/>
                </a:solidFill>
              </a:rPr>
              <a:t>di applicare una gestione multidisciplinare del percorso del paziente </a:t>
            </a:r>
            <a:r>
              <a:rPr lang="it-IT" sz="1600" dirty="0" smtClean="0">
                <a:solidFill>
                  <a:srgbClr val="2E3D92"/>
                </a:solidFill>
              </a:rPr>
              <a:t>bariatrico.</a:t>
            </a:r>
            <a:endParaRPr lang="it-IT" sz="1600" dirty="0">
              <a:solidFill>
                <a:srgbClr val="2E3D92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695398" y="4437935"/>
            <a:ext cx="7376747" cy="149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rgbClr val="2E3D92"/>
                </a:solidFill>
              </a:rPr>
              <a:t>Vantaggi specifici dell’ERABS</a:t>
            </a:r>
            <a:r>
              <a:rPr lang="it-IT" sz="1600" dirty="0" smtClean="0">
                <a:solidFill>
                  <a:srgbClr val="2E3D92"/>
                </a:solidFill>
              </a:rPr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Pazienti giovani con necessità di rapida ripresa della vita lavorativa e </a:t>
            </a:r>
            <a:r>
              <a:rPr lang="it-IT" sz="1600" dirty="0" smtClean="0">
                <a:solidFill>
                  <a:srgbClr val="2E3D92"/>
                </a:solidFill>
              </a:rPr>
              <a:t>sociale.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Mobilizzazione precoce (pazienti a maggior rischio di TVP ed EP</a:t>
            </a:r>
            <a:r>
              <a:rPr lang="it-IT" sz="1600" dirty="0" smtClean="0">
                <a:solidFill>
                  <a:srgbClr val="2E3D92"/>
                </a:solidFill>
              </a:rPr>
              <a:t>).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ERABS – Items preoperatori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612531" y="1543372"/>
            <a:ext cx="3150578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Counselling preoperatorio</a:t>
            </a: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612531" y="2204537"/>
            <a:ext cx="3150578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Ottimizzazione del paziente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612531" y="2865702"/>
            <a:ext cx="3150578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No digiuno </a:t>
            </a:r>
            <a:r>
              <a:rPr lang="it-IT" sz="1600" dirty="0">
                <a:solidFill>
                  <a:srgbClr val="2E3D92"/>
                </a:solidFill>
              </a:rPr>
              <a:t>preoperatorio</a:t>
            </a: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12531" y="3523719"/>
            <a:ext cx="427599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Profilassi nausea e vomito postoperatori</a:t>
            </a: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612531" y="4188488"/>
            <a:ext cx="365174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Profilassi tromboembolismo venoso</a:t>
            </a: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612531" y="4842901"/>
            <a:ext cx="2623039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Profilassi antibiotica</a:t>
            </a:r>
          </a:p>
        </p:txBody>
      </p:sp>
      <p:pic>
        <p:nvPicPr>
          <p:cNvPr id="9" name="Immagine 8" descr="C:\Users\rimondaro\Desktop\pon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89" t="27571" r="26818" b="44319"/>
          <a:stretch/>
        </p:blipFill>
        <p:spPr bwMode="auto">
          <a:xfrm>
            <a:off x="5245886" y="2905486"/>
            <a:ext cx="6199162" cy="2873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4" descr="C:\Users\Ale\Desktop\57d9bc63e5ba8158cb80002ac514db5a.jpg"/>
          <p:cNvPicPr>
            <a:picLocks noChangeAspect="1" noChangeArrowheads="1"/>
          </p:cNvPicPr>
          <p:nvPr/>
        </p:nvPicPr>
        <p:blipFill>
          <a:blip r:embed="rId3"/>
          <a:srcRect r="70461" b="64108"/>
          <a:stretch>
            <a:fillRect/>
          </a:stretch>
        </p:blipFill>
        <p:spPr bwMode="auto">
          <a:xfrm>
            <a:off x="3675512" y="1455103"/>
            <a:ext cx="923783" cy="112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54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ERABS – Items intraoperatori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612531" y="1543372"/>
            <a:ext cx="4275994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Chirurgia mininvasiva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612531" y="2204537"/>
            <a:ext cx="3941884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Protocollo di anestesia standardizzato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612531" y="2865702"/>
            <a:ext cx="3783624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Goal directed fluid therapy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12531" y="3523719"/>
            <a:ext cx="365174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Riscaldamento attivo del paziente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612531" y="4188488"/>
            <a:ext cx="365174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Analgesia multimodale</a:t>
            </a:r>
          </a:p>
        </p:txBody>
      </p:sp>
      <p:pic>
        <p:nvPicPr>
          <p:cNvPr id="8" name="Infiltrazione tro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92607" y="578858"/>
            <a:ext cx="2912513" cy="5295478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/>
          <a:srcRect l="28175" t="31597" r="60734" b="40441"/>
          <a:stretch/>
        </p:blipFill>
        <p:spPr>
          <a:xfrm>
            <a:off x="3220871" y="4215279"/>
            <a:ext cx="818866" cy="1241947"/>
          </a:xfrm>
          <a:prstGeom prst="rect">
            <a:avLst/>
          </a:prstGeom>
          <a:ln>
            <a:noFill/>
          </a:ln>
        </p:spPr>
      </p:pic>
      <p:cxnSp>
        <p:nvCxnSpPr>
          <p:cNvPr id="10" name="Connettore 1 12"/>
          <p:cNvCxnSpPr/>
          <p:nvPr/>
        </p:nvCxnSpPr>
        <p:spPr>
          <a:xfrm>
            <a:off x="3289110" y="4590594"/>
            <a:ext cx="723332" cy="5936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3"/>
          <p:cNvCxnSpPr/>
          <p:nvPr/>
        </p:nvCxnSpPr>
        <p:spPr>
          <a:xfrm rot="10800000" flipV="1">
            <a:off x="3261815" y="4611065"/>
            <a:ext cx="682390" cy="559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28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ERABS – Items postoperatori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612532" y="1542122"/>
            <a:ext cx="4198620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Non utilizzo di sondino </a:t>
            </a:r>
            <a:r>
              <a:rPr lang="it-IT" sz="1600" dirty="0">
                <a:solidFill>
                  <a:srgbClr val="2E3D92"/>
                </a:solidFill>
              </a:rPr>
              <a:t>nasogastrico</a:t>
            </a:r>
          </a:p>
        </p:txBody>
      </p:sp>
      <p:sp>
        <p:nvSpPr>
          <p:cNvPr id="4" name="Sottotitolo 6"/>
          <p:cNvSpPr txBox="1">
            <a:spLocks/>
          </p:cNvSpPr>
          <p:nvPr/>
        </p:nvSpPr>
        <p:spPr>
          <a:xfrm>
            <a:off x="612531" y="2203287"/>
            <a:ext cx="4029807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Non utilizzo di drenaggio </a:t>
            </a:r>
            <a:r>
              <a:rPr lang="it-IT" sz="1600" dirty="0">
                <a:solidFill>
                  <a:srgbClr val="2E3D92"/>
                </a:solidFill>
              </a:rPr>
              <a:t>addominale</a:t>
            </a:r>
          </a:p>
        </p:txBody>
      </p:sp>
      <p:sp>
        <p:nvSpPr>
          <p:cNvPr id="5" name="Sottotitolo 6"/>
          <p:cNvSpPr txBox="1">
            <a:spLocks/>
          </p:cNvSpPr>
          <p:nvPr/>
        </p:nvSpPr>
        <p:spPr>
          <a:xfrm>
            <a:off x="612531" y="2864452"/>
            <a:ext cx="3410829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Non utilizzo di catetere </a:t>
            </a:r>
            <a:r>
              <a:rPr lang="it-IT" sz="1600" dirty="0">
                <a:solidFill>
                  <a:srgbClr val="2E3D92"/>
                </a:solidFill>
              </a:rPr>
              <a:t>vescicale</a:t>
            </a:r>
          </a:p>
        </p:txBody>
      </p:sp>
      <p:sp>
        <p:nvSpPr>
          <p:cNvPr id="6" name="Sottotitolo 6"/>
          <p:cNvSpPr txBox="1">
            <a:spLocks/>
          </p:cNvSpPr>
          <p:nvPr/>
        </p:nvSpPr>
        <p:spPr>
          <a:xfrm>
            <a:off x="612532" y="3522469"/>
            <a:ext cx="4275993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Mobilizzazione precoce postoperatoria</a:t>
            </a: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612531" y="4187238"/>
            <a:ext cx="3950677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Rialimentazione precoce postoperatoria</a:t>
            </a: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612532" y="4841651"/>
            <a:ext cx="2623039" cy="40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Dimissione precoce</a:t>
            </a:r>
            <a:endParaRPr lang="it-IT" sz="1600" dirty="0">
              <a:solidFill>
                <a:srgbClr val="2E3D92"/>
              </a:solidFill>
            </a:endParaRPr>
          </a:p>
        </p:txBody>
      </p:sp>
      <p:sp>
        <p:nvSpPr>
          <p:cNvPr id="9" name="Sottotitolo 6"/>
          <p:cNvSpPr txBox="1">
            <a:spLocks/>
          </p:cNvSpPr>
          <p:nvPr/>
        </p:nvSpPr>
        <p:spPr>
          <a:xfrm>
            <a:off x="6384992" y="1977703"/>
            <a:ext cx="5047079" cy="3812707"/>
          </a:xfrm>
          <a:prstGeom prst="rect">
            <a:avLst/>
          </a:prstGeom>
          <a:ln w="6350">
            <a:solidFill>
              <a:srgbClr val="2E3D9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rgbClr val="2E3D92"/>
                </a:solidFill>
              </a:rPr>
              <a:t>C</a:t>
            </a:r>
            <a:r>
              <a:rPr lang="it-IT" sz="1600" dirty="0" smtClean="0">
                <a:solidFill>
                  <a:srgbClr val="2E3D92"/>
                </a:solidFill>
              </a:rPr>
              <a:t>riteri </a:t>
            </a:r>
            <a:r>
              <a:rPr lang="it-IT" sz="1600" dirty="0">
                <a:solidFill>
                  <a:srgbClr val="2E3D92"/>
                </a:solidFill>
              </a:rPr>
              <a:t>di </a:t>
            </a:r>
            <a:r>
              <a:rPr lang="it-IT" sz="1600" dirty="0" smtClean="0">
                <a:solidFill>
                  <a:srgbClr val="2E3D92"/>
                </a:solidFill>
              </a:rPr>
              <a:t>dimissibilità: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Parametri vitali nella norma (FC &lt;90 bpm, TC &lt;37.6°C, FR &lt;20 atti/minuto</a:t>
            </a:r>
            <a:r>
              <a:rPr lang="it-IT" sz="1600" dirty="0" smtClean="0">
                <a:solidFill>
                  <a:srgbClr val="2E3D92"/>
                </a:solidFill>
              </a:rPr>
              <a:t>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Adeguato controllo del dolore mediante farmaci analgesici orali non </a:t>
            </a:r>
            <a:r>
              <a:rPr lang="it-IT" sz="1600" dirty="0" smtClean="0">
                <a:solidFill>
                  <a:srgbClr val="2E3D92"/>
                </a:solidFill>
              </a:rPr>
              <a:t>oppiodi</a:t>
            </a:r>
            <a:r>
              <a:rPr lang="it-IT" sz="1600" dirty="0">
                <a:solidFill>
                  <a:srgbClr val="2E3D92"/>
                </a:solidFill>
              </a:rPr>
              <a:t>.</a:t>
            </a:r>
            <a:endParaRPr lang="it-IT" sz="16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Adeguato introito idrico (1000-1500 ml di liquidi chiari nelle 24 ore per os</a:t>
            </a:r>
            <a:r>
              <a:rPr lang="it-IT" sz="1600" dirty="0" smtClean="0">
                <a:solidFill>
                  <a:srgbClr val="2E3D92"/>
                </a:solidFill>
              </a:rPr>
              <a:t>); </a:t>
            </a:r>
            <a:r>
              <a:rPr lang="it-IT" sz="1600" dirty="0">
                <a:solidFill>
                  <a:srgbClr val="2E3D92"/>
                </a:solidFill>
              </a:rPr>
              <a:t>dieta semiliquida ben </a:t>
            </a:r>
            <a:r>
              <a:rPr lang="it-IT" sz="1600" dirty="0" smtClean="0">
                <a:solidFill>
                  <a:srgbClr val="2E3D92"/>
                </a:solidFill>
              </a:rPr>
              <a:t>tollerata</a:t>
            </a:r>
            <a:r>
              <a:rPr lang="it-IT" sz="1600" dirty="0">
                <a:solidFill>
                  <a:srgbClr val="2E3D92"/>
                </a:solidFill>
              </a:rPr>
              <a:t>.</a:t>
            </a:r>
            <a:endParaRPr lang="it-IT" sz="16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Mobilizzazione </a:t>
            </a:r>
            <a:r>
              <a:rPr lang="it-IT" sz="1600" dirty="0" smtClean="0">
                <a:solidFill>
                  <a:srgbClr val="2E3D92"/>
                </a:solidFill>
              </a:rPr>
              <a:t>autonoma</a:t>
            </a:r>
            <a:r>
              <a:rPr lang="it-IT" sz="1600" dirty="0">
                <a:solidFill>
                  <a:srgbClr val="2E3D92"/>
                </a:solidFill>
              </a:rPr>
              <a:t>.</a:t>
            </a:r>
            <a:endParaRPr lang="it-IT" sz="1600" dirty="0" smtClean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2E3D92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E3D92"/>
                </a:solidFill>
              </a:rPr>
              <a:t>Non evidenza di segni di complicanza postoperatoria.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2E3D92"/>
              </a:solidFill>
            </a:endParaRPr>
          </a:p>
        </p:txBody>
      </p:sp>
      <p:pic>
        <p:nvPicPr>
          <p:cNvPr id="10" name="Picture 2" descr="C:\Users\Ale\Desktop\Immagin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8020" y="3764044"/>
            <a:ext cx="846160" cy="106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82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PSDTA interaziendale</a:t>
            </a:r>
          </a:p>
        </p:txBody>
      </p:sp>
      <p:sp>
        <p:nvSpPr>
          <p:cNvPr id="3" name="Sottotitolo 6"/>
          <p:cNvSpPr txBox="1">
            <a:spLocks/>
          </p:cNvSpPr>
          <p:nvPr/>
        </p:nvSpPr>
        <p:spPr>
          <a:xfrm>
            <a:off x="489405" y="1227909"/>
            <a:ext cx="11110411" cy="1031965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Il PSDTA – percorso di salute diagnostico terapeutico assistenziale – è uno strumento che permette di delineare rispetto a una o più patologie o problema clinico il </a:t>
            </a:r>
            <a:r>
              <a:rPr lang="it-IT" sz="1600" b="1" dirty="0" smtClean="0">
                <a:solidFill>
                  <a:srgbClr val="2E3D92"/>
                </a:solidFill>
              </a:rPr>
              <a:t>miglior percorso praticabile</a:t>
            </a:r>
            <a:r>
              <a:rPr lang="it-IT" sz="1600" dirty="0" smtClean="0">
                <a:solidFill>
                  <a:srgbClr val="2E3D92"/>
                </a:solidFill>
              </a:rPr>
              <a:t> all’interno di una organizzazione o tra organizzazioni per la presa in carico del paziente e della sua famiglia.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26118" t="55224" r="25841" b="27052"/>
          <a:stretch>
            <a:fillRect/>
          </a:stretch>
        </p:blipFill>
        <p:spPr bwMode="auto">
          <a:xfrm>
            <a:off x="2115576" y="3675716"/>
            <a:ext cx="7960849" cy="165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ottotitolo 6"/>
          <p:cNvSpPr txBox="1">
            <a:spLocks/>
          </p:cNvSpPr>
          <p:nvPr/>
        </p:nvSpPr>
        <p:spPr>
          <a:xfrm>
            <a:off x="471988" y="2429691"/>
            <a:ext cx="11110411" cy="796835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È inteso come un percorso clinico organizzato e standardizzato che guida il paziente attraverso tutte le fasi del percorso sanitario, dalla valutazione iniziale alla gestione postoperatoria. </a:t>
            </a:r>
          </a:p>
        </p:txBody>
      </p:sp>
    </p:spTree>
    <p:extLst>
      <p:ext uri="{BB962C8B-B14F-4D97-AF65-F5344CB8AC3E}">
        <p14:creationId xmlns:p14="http://schemas.microsoft.com/office/powerpoint/2010/main" xmlns="" val="7442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6"/>
          <p:cNvSpPr txBox="1">
            <a:spLocks/>
          </p:cNvSpPr>
          <p:nvPr/>
        </p:nvSpPr>
        <p:spPr>
          <a:xfrm>
            <a:off x="351692" y="219807"/>
            <a:ext cx="5996354" cy="606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it-IT" sz="2600" b="1" spc="-50" dirty="0" smtClean="0">
                <a:solidFill>
                  <a:srgbClr val="2E3D92"/>
                </a:solidFill>
                <a:ea typeface="+mj-ea"/>
                <a:cs typeface="+mj-cs"/>
              </a:rPr>
              <a:t>PSDTA interaziendale</a:t>
            </a:r>
          </a:p>
        </p:txBody>
      </p:sp>
      <p:sp>
        <p:nvSpPr>
          <p:cNvPr id="7" name="Sottotitolo 6"/>
          <p:cNvSpPr txBox="1">
            <a:spLocks/>
          </p:cNvSpPr>
          <p:nvPr/>
        </p:nvSpPr>
        <p:spPr>
          <a:xfrm>
            <a:off x="489406" y="1384662"/>
            <a:ext cx="3860526" cy="3030583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Patologia complessa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Approccio multidisciplinare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Omogeneità di trattamento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err="1" smtClean="0">
                <a:solidFill>
                  <a:srgbClr val="2E3D92"/>
                </a:solidFill>
              </a:rPr>
              <a:t>Tailored</a:t>
            </a:r>
            <a:r>
              <a:rPr lang="it-IT" sz="1600" dirty="0" smtClean="0">
                <a:solidFill>
                  <a:srgbClr val="2E3D92"/>
                </a:solidFill>
              </a:rPr>
              <a:t> su paziente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600" dirty="0" smtClean="0">
              <a:solidFill>
                <a:srgbClr val="2E3D92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3D92"/>
                </a:solidFill>
              </a:rPr>
              <a:t>Percorso </a:t>
            </a:r>
            <a:r>
              <a:rPr lang="it-IT" sz="1600" dirty="0" err="1" smtClean="0">
                <a:solidFill>
                  <a:srgbClr val="2E3D92"/>
                </a:solidFill>
              </a:rPr>
              <a:t>multi-step</a:t>
            </a:r>
            <a:endParaRPr lang="it-IT" sz="1600" dirty="0" smtClean="0">
              <a:solidFill>
                <a:srgbClr val="2E3D92"/>
              </a:solidFill>
            </a:endParaRP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779418" y="4833256"/>
            <a:ext cx="10633164" cy="92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600" dirty="0" smtClean="0">
                <a:solidFill>
                  <a:srgbClr val="2E3D92"/>
                </a:solidFill>
              </a:rPr>
              <a:t>Nel contesto della chirurgia bariatrica il PSDTA assicura una valutazione globale del paziente. Questo approccio strutturato e coordinato riduce la disomogeneità di trattamento, ottimizza le risorse e migliora la qualità dell'assistenza.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596" y="1093214"/>
            <a:ext cx="5313441" cy="31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2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212</TotalTime>
  <Words>1063</Words>
  <Application>Microsoft Office PowerPoint</Application>
  <PresentationFormat>Personalizzato</PresentationFormat>
  <Paragraphs>173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RetrospectVTI</vt:lpstr>
      <vt:lpstr>APPLICAZIONE DEL PROTOCOLLO ERABS ALL’INTERNO DI UN PSDTA INTERAZIENDALE: REALE APPLICAZIONE ED EFFICACIA IN PAZIENTI SOTTOPOSTI A SLEEVE GASTRECTOMY.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Ale</cp:lastModifiedBy>
  <cp:revision>45</cp:revision>
  <dcterms:created xsi:type="dcterms:W3CDTF">2022-02-27T17:36:31Z</dcterms:created>
  <dcterms:modified xsi:type="dcterms:W3CDTF">2025-10-26T18:50:49Z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